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4" d="100"/>
          <a:sy n="74" d="100"/>
        </p:scale>
        <p:origin x="5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0E246-E9C6-4083-B77B-F1530B5D6E3F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352D3-CB16-4F17-92DA-5250E494C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144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352D3-CB16-4F17-92DA-5250E494C45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000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73B5-19EE-4666-BB38-8EE28B48E8D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FBAF-0FE0-4E16-BA36-142665415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03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73B5-19EE-4666-BB38-8EE28B48E8D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FBAF-0FE0-4E16-BA36-142665415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231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73B5-19EE-4666-BB38-8EE28B48E8D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FBAF-0FE0-4E16-BA36-142665415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23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73B5-19EE-4666-BB38-8EE28B48E8D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FBAF-0FE0-4E16-BA36-142665415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687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73B5-19EE-4666-BB38-8EE28B48E8D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FBAF-0FE0-4E16-BA36-142665415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03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73B5-19EE-4666-BB38-8EE28B48E8D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FBAF-0FE0-4E16-BA36-142665415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750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73B5-19EE-4666-BB38-8EE28B48E8D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FBAF-0FE0-4E16-BA36-142665415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75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73B5-19EE-4666-BB38-8EE28B48E8D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FBAF-0FE0-4E16-BA36-142665415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05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73B5-19EE-4666-BB38-8EE28B48E8D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FBAF-0FE0-4E16-BA36-142665415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5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73B5-19EE-4666-BB38-8EE28B48E8D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FBAF-0FE0-4E16-BA36-142665415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24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73B5-19EE-4666-BB38-8EE28B48E8D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FBAF-0FE0-4E16-BA36-142665415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213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373B5-19EE-4666-BB38-8EE28B48E8D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2FBAF-0FE0-4E16-BA36-1426654159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066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" y="182598"/>
            <a:ext cx="12107705" cy="649280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858982"/>
            <a:ext cx="9144000" cy="17683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Запишем следующую тему:</a:t>
            </a:r>
            <a:br>
              <a:rPr lang="ru-RU" b="1" dirty="0" smtClean="0"/>
            </a:br>
            <a:r>
              <a:rPr lang="ru-RU" b="1" dirty="0" smtClean="0"/>
              <a:t>«Неопределенный интеграл»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Внимательно ознакомьтесь с материалом, напишите конспект, выполните задания !!!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52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95" y="38637"/>
            <a:ext cx="12107705" cy="649280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33341"/>
            <a:ext cx="10515600" cy="1416676"/>
          </a:xfrm>
        </p:spPr>
        <p:txBody>
          <a:bodyPr/>
          <a:lstStyle/>
          <a:p>
            <a:pPr algn="ctr"/>
            <a:r>
              <a:rPr lang="ru-RU" sz="3600" b="1" kern="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Домашнее задание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345267" y="4415164"/>
            <a:ext cx="55857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Фотографию конспекта урока, выполненное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задание 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 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домашнее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задание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жду на электронную почту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96980" y="2781837"/>
            <a:ext cx="95818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1. Выучить конспект!</a:t>
            </a:r>
            <a:endParaRPr lang="ru-RU" sz="2400" b="1" dirty="0">
              <a:solidFill>
                <a:srgbClr val="C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2. Найти и назвать </a:t>
            </a:r>
            <a:r>
              <a:rPr lang="ru-RU" sz="2400" b="1" dirty="0">
                <a:solidFill>
                  <a:srgbClr val="C00000"/>
                </a:solidFill>
              </a:rPr>
              <a:t>фамилии великих математиков, имеющих отношение к теме «Интегральное исчисление</a:t>
            </a:r>
            <a:r>
              <a:rPr lang="ru-RU" sz="2400" b="1" dirty="0" smtClean="0">
                <a:solidFill>
                  <a:srgbClr val="C00000"/>
                </a:solidFill>
              </a:rPr>
              <a:t>»!</a:t>
            </a:r>
            <a:endParaRPr lang="ru-RU" sz="2400" b="1" i="0" u="none" strike="noStrike" dirty="0"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28496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4" y="0"/>
            <a:ext cx="12107705" cy="649280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3262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Каждая математическая операция имеет какое – то особое значение.</a:t>
            </a:r>
            <a:br>
              <a:rPr lang="ru-RU" sz="2400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 </a:t>
            </a:r>
            <a:br>
              <a:rPr lang="ru-RU" sz="2400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Например, чтобы показать, что мы дифференцируем некоторую функцию, мы ставим после нее штрих (и при необходимости берем в скобки):</a:t>
            </a:r>
            <a:endParaRPr lang="ru-RU" sz="24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4285" y="2562896"/>
            <a:ext cx="2758375" cy="325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070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95" y="118204"/>
            <a:ext cx="12107705" cy="649280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530475"/>
          </a:xfrm>
        </p:spPr>
        <p:txBody>
          <a:bodyPr>
            <a:normAutofit/>
          </a:bodyPr>
          <a:lstStyle/>
          <a:p>
            <a:pPr algn="ctr"/>
            <a:r>
              <a:rPr lang="ru-RU" sz="2700" dirty="0" smtClean="0">
                <a:solidFill>
                  <a:srgbClr val="C00000"/>
                </a:solidFill>
                <a:latin typeface="+mn-lt"/>
              </a:rPr>
              <a:t>Напоминаю, что операция нахождения первообразной называется </a:t>
            </a:r>
            <a:r>
              <a:rPr lang="ru-RU" sz="2700" b="1" i="1" dirty="0" smtClean="0">
                <a:solidFill>
                  <a:srgbClr val="C00000"/>
                </a:solidFill>
                <a:latin typeface="+mn-lt"/>
              </a:rPr>
              <a:t>интегрированием</a:t>
            </a:r>
            <a:r>
              <a:rPr lang="ru-RU" sz="2700" dirty="0" smtClean="0">
                <a:solidFill>
                  <a:srgbClr val="C00000"/>
                </a:solidFill>
                <a:latin typeface="+mn-lt"/>
              </a:rPr>
              <a:t>. </a:t>
            </a:r>
            <a:r>
              <a:rPr lang="en-US" sz="2700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en-US" sz="2700" dirty="0" smtClean="0">
                <a:solidFill>
                  <a:srgbClr val="C00000"/>
                </a:solidFill>
                <a:latin typeface="+mn-lt"/>
              </a:rPr>
            </a:br>
            <a:r>
              <a:rPr lang="ru-RU" sz="2700" dirty="0" smtClean="0">
                <a:solidFill>
                  <a:srgbClr val="C00000"/>
                </a:solidFill>
                <a:latin typeface="+mn-lt"/>
              </a:rPr>
              <a:t>Для ее обозначения используется особый знак – интеграл</a:t>
            </a:r>
            <a:r>
              <a:rPr lang="ru-RU" dirty="0" smtClean="0">
                <a:solidFill>
                  <a:srgbClr val="C00000"/>
                </a:solidFill>
                <a:latin typeface="+mn-lt"/>
              </a:rPr>
              <a:t>. </a:t>
            </a:r>
            <a:endParaRPr lang="ru-RU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464284"/>
            <a:ext cx="110905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Например, мы знаем, что первообразная для </a:t>
            </a:r>
            <a:r>
              <a:rPr lang="en-US" sz="2400" b="1" dirty="0" smtClean="0">
                <a:solidFill>
                  <a:srgbClr val="C00000"/>
                </a:solidFill>
              </a:rPr>
              <a:t>y = </a:t>
            </a:r>
            <a:r>
              <a:rPr lang="en-US" sz="24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x</a:t>
            </a:r>
            <a:r>
              <a:rPr lang="en-US" sz="2400" b="1" baseline="30000" dirty="0">
                <a:solidFill>
                  <a:srgbClr val="C00000"/>
                </a:solidFill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это семейство функции вида </a:t>
            </a:r>
            <a:r>
              <a:rPr lang="en-US" sz="24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g=</a:t>
            </a:r>
            <a:r>
              <a:rPr lang="en-US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x+C</a:t>
            </a:r>
            <a:r>
              <a:rPr lang="ru-RU" sz="24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.</a:t>
            </a:r>
            <a:endParaRPr lang="en-US" sz="2400" b="1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endParaRPr lang="en-US" sz="2400" dirty="0" smtClean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С помощью интеграла этот факт записывается так</a:t>
            </a:r>
            <a:r>
              <a:rPr lang="ru-RU" sz="2400" dirty="0">
                <a:solidFill>
                  <a:srgbClr val="C00000"/>
                </a:solidFill>
                <a:cs typeface="Times New Roman" panose="02020603050405020304" pitchFamily="18" charset="0"/>
              </a:rPr>
              <a:t>:</a:t>
            </a:r>
            <a:r>
              <a:rPr lang="ru-RU" sz="24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4492" y="4533094"/>
            <a:ext cx="44473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∫ </a:t>
            </a:r>
            <a:r>
              <a:rPr lang="en-US" sz="5400" dirty="0" smtClean="0">
                <a:solidFill>
                  <a:srgbClr val="C00000"/>
                </a:solidFill>
              </a:rPr>
              <a:t>2x dx =</a:t>
            </a:r>
            <a:r>
              <a:rPr lang="en-US" sz="54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x</a:t>
            </a:r>
            <a:r>
              <a:rPr lang="en-US" sz="5400" baseline="30000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5400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+ C</a:t>
            </a:r>
            <a:r>
              <a:rPr lang="en-US" sz="5400" baseline="30000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343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07705" cy="649280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9852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Рассмотрим элементы записанного нами равенства:</a:t>
            </a:r>
            <a:endParaRPr lang="ru-RU" sz="32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1876" y="2053936"/>
            <a:ext cx="9455921" cy="3252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87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446"/>
            <a:ext cx="12107705" cy="649280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640" y="455276"/>
            <a:ext cx="11462197" cy="5881129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1800" dirty="0">
                <a:latin typeface="+mn-lt"/>
              </a:rPr>
              <a:t/>
            </a:r>
            <a:br>
              <a:rPr lang="ru-RU" sz="1800" dirty="0">
                <a:latin typeface="+mn-lt"/>
              </a:rPr>
            </a:br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1800" dirty="0">
                <a:latin typeface="+mn-lt"/>
              </a:rPr>
              <a:t/>
            </a:r>
            <a:br>
              <a:rPr lang="ru-RU" sz="1800" dirty="0">
                <a:latin typeface="+mn-lt"/>
              </a:rPr>
            </a:br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endParaRPr lang="ru-RU" sz="1800" dirty="0">
              <a:latin typeface="+mn-lt"/>
            </a:endParaRPr>
          </a:p>
        </p:txBody>
      </p:sp>
      <p:sp>
        <p:nvSpPr>
          <p:cNvPr id="3" name="Багетная рамка 2"/>
          <p:cNvSpPr/>
          <p:nvPr/>
        </p:nvSpPr>
        <p:spPr>
          <a:xfrm>
            <a:off x="1180763" y="795619"/>
            <a:ext cx="9672033" cy="1042416"/>
          </a:xfrm>
          <a:prstGeom prst="bevel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Исходная функция – это та самая функция, для которой необходимо найти </a:t>
            </a:r>
            <a:r>
              <a:rPr lang="ru-RU" b="1" dirty="0" smtClean="0">
                <a:solidFill>
                  <a:srgbClr val="C00000"/>
                </a:solidFill>
              </a:rPr>
              <a:t>первообразную</a:t>
            </a:r>
            <a:r>
              <a:rPr lang="ru-RU" b="1" dirty="0">
                <a:solidFill>
                  <a:srgbClr val="C00000"/>
                </a:solidFill>
              </a:rPr>
              <a:t>, то есть интегрируемая функция</a:t>
            </a:r>
          </a:p>
        </p:txBody>
      </p:sp>
      <p:sp>
        <p:nvSpPr>
          <p:cNvPr id="4" name="Багетная рамка 3"/>
          <p:cNvSpPr/>
          <p:nvPr/>
        </p:nvSpPr>
        <p:spPr>
          <a:xfrm>
            <a:off x="2925851" y="1987726"/>
            <a:ext cx="6181859" cy="1042416"/>
          </a:xfrm>
          <a:prstGeom prst="bevel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Справа от знака «равно» записывается первообразная</a:t>
            </a:r>
          </a:p>
        </p:txBody>
      </p:sp>
      <p:sp>
        <p:nvSpPr>
          <p:cNvPr id="5" name="Багетная рамка 4"/>
          <p:cNvSpPr/>
          <p:nvPr/>
        </p:nvSpPr>
        <p:spPr>
          <a:xfrm>
            <a:off x="1696785" y="3121745"/>
            <a:ext cx="8654603" cy="1259432"/>
          </a:xfrm>
          <a:prstGeom prst="bevel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C00000"/>
              </a:solidFill>
              <a:ea typeface="+mj-ea"/>
              <a:cs typeface="+mj-cs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ea typeface="+mj-ea"/>
                <a:cs typeface="+mj-cs"/>
              </a:rPr>
              <a:t>Сразу </a:t>
            </a:r>
            <a:r>
              <a:rPr lang="ru-RU" b="1" dirty="0">
                <a:solidFill>
                  <a:srgbClr val="C00000"/>
                </a:solidFill>
                <a:ea typeface="+mj-ea"/>
                <a:cs typeface="+mj-cs"/>
              </a:rPr>
              <a:t>после первообразной необходимо писать «+С». Тем самым мы показываем, что у интегрируемой функции есть бесконечное количество первообразных.</a:t>
            </a:r>
            <a:br>
              <a:rPr lang="ru-RU" b="1" dirty="0">
                <a:solidFill>
                  <a:srgbClr val="C00000"/>
                </a:solidFill>
                <a:ea typeface="+mj-ea"/>
                <a:cs typeface="+mj-cs"/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1564778" y="4562592"/>
            <a:ext cx="8918619" cy="1085044"/>
          </a:xfrm>
          <a:prstGeom prst="bevel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Сразу </a:t>
            </a:r>
            <a:r>
              <a:rPr lang="ru-RU" b="1" dirty="0">
                <a:solidFill>
                  <a:srgbClr val="C00000"/>
                </a:solidFill>
              </a:rPr>
              <a:t>после первообразной необходимо писать «+С». Тем самым мы показываем, что у интегрируемой функции есть бесконечное количество первообразных.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963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7" y="0"/>
            <a:ext cx="12107705" cy="649280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6082" y="2286132"/>
            <a:ext cx="9361868" cy="217329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56068"/>
            <a:ext cx="10515600" cy="118170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интегрирование – это действие, обратное дифференцированию, тог мы можем проверить результат своих  вычислений. Пусть мы записали, что: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58269" y="4620934"/>
            <a:ext cx="58691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Получили подынтегральное выражение.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Значит, мы все сделали правильно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343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7" y="0"/>
            <a:ext cx="12107705" cy="649280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+mn-lt"/>
              </a:rPr>
              <a:t>Теперь можно дать следующее определение:</a:t>
            </a:r>
            <a:endParaRPr lang="ru-RU" sz="36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/>
          <a:srcRect l="2107" t="6419" r="1703" b="3579"/>
          <a:stretch/>
        </p:blipFill>
        <p:spPr>
          <a:xfrm rot="688231">
            <a:off x="2336021" y="2511382"/>
            <a:ext cx="7133591" cy="2524259"/>
          </a:xfrm>
          <a:prstGeom prst="rect">
            <a:avLst/>
          </a:prstGeom>
          <a:ln w="114300">
            <a:solidFill>
              <a:schemeClr val="tx1">
                <a:lumMod val="75000"/>
                <a:lumOff val="25000"/>
              </a:schemeClr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perspectiveLeft"/>
            <a:lightRig rig="threePt" dir="t"/>
          </a:scene3d>
          <a:sp3d>
            <a:bevelT prst="relaxedInset"/>
          </a:sp3d>
        </p:spPr>
      </p:pic>
    </p:spTree>
    <p:extLst>
      <p:ext uri="{BB962C8B-B14F-4D97-AF65-F5344CB8AC3E}">
        <p14:creationId xmlns:p14="http://schemas.microsoft.com/office/powerpoint/2010/main" val="2853017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598"/>
            <a:ext cx="12107705" cy="649280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34721"/>
            <a:ext cx="10515600" cy="667978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Задание. </a:t>
            </a: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Найдите </a:t>
            </a:r>
            <a:r>
              <a:rPr 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неопределенный интеграл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b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0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t="16075" b="12422"/>
          <a:stretch/>
        </p:blipFill>
        <p:spPr>
          <a:xfrm>
            <a:off x="1970469" y="1200423"/>
            <a:ext cx="1184855" cy="5506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0159" y="1710043"/>
            <a:ext cx="75468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 </a:t>
            </a: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Вспомним таблицу производных элементарных функций. </a:t>
            </a:r>
          </a:p>
          <a:p>
            <a:r>
              <a:rPr 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Производная синуса равна  косинусу:</a:t>
            </a:r>
            <a:endParaRPr lang="ru-RU" sz="1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0621" y="2399531"/>
            <a:ext cx="6000482" cy="301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134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1" t="6167" r="4103" b="5946"/>
          <a:stretch/>
        </p:blipFill>
        <p:spPr>
          <a:xfrm>
            <a:off x="45076" y="0"/>
            <a:ext cx="12101848" cy="64928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88642"/>
            <a:ext cx="10515600" cy="123637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А теперь найдите неопределенный интеграл самостоятельно:</a:t>
            </a:r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6909" y="1816967"/>
            <a:ext cx="2160834" cy="141694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/>
          <a:srcRect t="29191" r="82365" b="47835"/>
          <a:stretch/>
        </p:blipFill>
        <p:spPr>
          <a:xfrm>
            <a:off x="2346909" y="3400737"/>
            <a:ext cx="1532587" cy="14000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48544" y="2239655"/>
            <a:ext cx="574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15069" y="352834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79496" y="4861977"/>
            <a:ext cx="36803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Выполните проверку !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0251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311</Words>
  <Application>Microsoft Office PowerPoint</Application>
  <PresentationFormat>Широкоэкранный</PresentationFormat>
  <Paragraphs>34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Запишем следующую тему: «Неопределенный интеграл»</vt:lpstr>
      <vt:lpstr>Каждая математическая операция имеет какое – то особое значение.   Например, чтобы показать, что мы дифференцируем некоторую функцию, мы ставим после нее штрих (и при необходимости берем в скобки):</vt:lpstr>
      <vt:lpstr>Напоминаю, что операция нахождения первообразной называется интегрированием.  Для ее обозначения используется особый знак – интеграл. </vt:lpstr>
      <vt:lpstr>Рассмотрим элементы записанного нами равенства:</vt:lpstr>
      <vt:lpstr>      </vt:lpstr>
      <vt:lpstr>Так как интегрирование – это действие, обратное дифференцированию, тог мы можем проверить результат своих  вычислений. Пусть мы записали, что:</vt:lpstr>
      <vt:lpstr>Теперь можно дать следующее определение:</vt:lpstr>
      <vt:lpstr>                         Задание. Найдите неопределенный интеграл: </vt:lpstr>
      <vt:lpstr>А теперь найдите неопределенный интеграл самостоятельно:</vt:lpstr>
      <vt:lpstr>Домашнее задание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Запишем следующую тему: «Неопределенный интеграл»</dc:title>
  <dc:creator>Семинякина Елена</dc:creator>
  <cp:lastModifiedBy>Семинякина Елена</cp:lastModifiedBy>
  <cp:revision>23</cp:revision>
  <dcterms:created xsi:type="dcterms:W3CDTF">2020-04-05T13:40:25Z</dcterms:created>
  <dcterms:modified xsi:type="dcterms:W3CDTF">2020-04-05T20:26:11Z</dcterms:modified>
</cp:coreProperties>
</file>